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Introduce yourself. Thank them for their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was a key alignment moment with both Amazon and Goodreads design teams. The decision prioritized user mental models over organizational boundaries.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explored many options - logos, labels, colors. Each had tradeoffs around clarity vs. visual noise.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User research was critical here because internal opinions were divided. We needed real user input to break the tie.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key learning: when introducing something new, clarity beats elegance. We can evolve to more compact designs as users become familiar.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 new modal within Your Books and email to Goodreads members introduces this integration, guiding them to the new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the Lists tab, users can now view their Goodreads Want to Read shelf alongside Amazon wishlists. A new Goodreads filter and branded badge help users easily identify and navigate.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the All Titles tab, users can browse their complete book collection from both Amazon and Goodreads in one unified view.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Users have full control to learn more about the feature, hide Goodreads books from their view, or unlink accounts entirely. This was critical for maintaining trust.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engagement numbers exceeded our expectations. The 86% higher engagement showed users were actively using the integration.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These customer quotes validated our design decisions. The pain point we identified was real and the solution resonated.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Transition to first project. This was a 4-month project that launched in April 2025.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project taught me a lot about cross-team collaboration and designing for trust. The biggest challenge wasn't the UI - it was aligning two different organizations with different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Transition to second project. This was a 7-month project for a hardware launch - very different pace and constraints than the first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was Kindle's first color writing device ever. I owned the entire color writing experience - annotations, writing tools, bookmarks, and templates.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opportunity was exciting but also challenging - how do you add color without making the device feel cluttered or distracting?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tension between power and simplicity was the core challenge throughout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CAB is one of the most-used UI elements on Kindle. Any changes here had to be extremely well-considered.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Early explorations tested multiple interaction models - toggles, nested menus, explicit delete actions. We used design crits and usability principles to pressure-test each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One of the most important decisions was removing the explicit delete action. This reframed deletion as part of editing, not a separate mode.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Rather than enforcing strict uniformity, I advocated for surface-appropriate designs. This added engineering complexity but resulted in better UX for each user group.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high CSAT score validated our approach. Most importantly, users could annotate without breaking immersion.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was the first-ever collaboration between Goodreads and Amazon Your Books teams. I was the sole designer on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was identified through beta feedback. The existing design worked functionally but interrupted flow for users who switch colors frequently.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Each direction had clear tradeoffs. We evaluated based on speed, simplicity, and technical feasibility given our timeline.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Internal beta validated this approach. The key success metric was that color didn't slow users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Templates are inherently personal, so we needed research to guide decisions rather than relying on internal opinions.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was surprising - there was internal pressure to add more colorful templates, but users consistently preferred simplicity.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recently used row optimized for real usage patterns without adding UI complexity.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Configurable color slots enable one-tap switching between most-used colors, while lasso select helps make quick bulk color adjustments.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Highlight, underline, and annotate in color. Color and date filters let you quickly find what matters most.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Added 12 new, top-ranked templates based on user research, plus familiar colored options like college ruled and legal pad.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press reception was very positive. The key theme in reviews was that the software felt natural and unobtrusive.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 key insight here is that there's a huge user base already linking accounts, but the experience between the two platforms was fragmented.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project pushed me to think about systems design and how to introduce new capabilities without overwhelming users. The biggest lesson was treating constraints as design inputs rather than blockers.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Thank them for their time. Open for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visual shows the disconnect - users had to manually search for books they'd already saved on Goodreads.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was our north star question throughout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was a critical insight from research. Users deliberately kept these platforms separate because they trusted Goodreads recommendations to be unbiased. We had to be careful not to break that trust.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These principles guided every design decision. Whenever we had debates, we came back to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We explored three main approaches. Each had tradeoffs around discoverability, complexity, and future scalability.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gif"/><Relationship Id="rId3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gif"/><Relationship Id="rId3" Type="http://schemas.openxmlformats.org/officeDocument/2006/relationships/notesSlide" Target="../notesSlides/notesSlide3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notesSlide" Target="../notesSlides/notesSlide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notesSlide" Target="../notesSlides/notesSlide35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notesSlide" Target="../notesSlides/notesSlide3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notesSlide" Target="../notesSlides/notesSlide3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8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notesSlide" Target="../notesSlides/notesSlide3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0"/>
            <a:ext cx="128016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1A1A1A"/>
                </a:solidFill>
                <a:latin typeface="Georgia"/>
              </a:defRPr>
            </a:pPr>
            <a:r>
              <a:t>Portfolio Review</a:t>
            </a:r>
          </a:p>
          <a:p>
            <a:pPr algn="ctr">
              <a:spcBef>
                <a:spcPts val="2000"/>
              </a:spcBef>
              <a:defRPr sz="2400">
                <a:solidFill>
                  <a:srgbClr val="646464"/>
                </a:solidFill>
                <a:latin typeface="Arial"/>
              </a:defRPr>
            </a:pPr>
            <a:r>
              <a:t>Elise Nguyen</a:t>
            </a:r>
            <a:br/>
            <a:r>
              <a:t>UX Designer at Amazon Kindle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Decision: Full integration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We aligned on fully integrating Goodreads Want to Read into the existing Your Books experience rather than introducing a separate Goodreads tab.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21031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Builds on customers' current mental 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688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Avoids fragmenting the experience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83464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Enables WTR books to benefit from Your Books' filters and recommendations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DESIGN DECISION #2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Badging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How do we differentiate Amazon wishlists from Goodreads shelves?</a:t>
            </a:r>
          </a:p>
        </p:txBody>
      </p:sp>
      <p:pic>
        <p:nvPicPr>
          <p:cNvPr id="5" name="Picture 4" descr="image 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5731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USER RESEARCH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Validating with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Ran unmoderated usability test with 8 users on 3 badging options:</a:t>
            </a:r>
          </a:p>
        </p:txBody>
      </p:sp>
      <p:pic>
        <p:nvPicPr>
          <p:cNvPr id="5" name="Picture 4" descr="image 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83949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Research findings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Clear preference for 'On Goodreads shelf' label due to clarity and recognizability.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21031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Logo-only approaches felt cleaner but introduced discoverability risks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688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Non-Goodreads users struggled with logo-only options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83464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Explicit labeling prioritized comprehension over visual minimalism</a:t>
            </a:r>
          </a:p>
        </p:txBody>
      </p:sp>
      <p:pic>
        <p:nvPicPr>
          <p:cNvPr id="7" name="Picture 6" descr="goodreads-badging-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21044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777240"/>
            <a:ext cx="12801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A1A1A"/>
                </a:solidFill>
                <a:latin typeface="Georgia"/>
              </a:defRPr>
            </a:pPr>
            <a:r>
              <a:t>Introducing a new integration</a:t>
            </a:r>
          </a:p>
        </p:txBody>
      </p:sp>
      <p:pic>
        <p:nvPicPr>
          <p:cNvPr id="4" name="Picture 3" descr="image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828800"/>
            <a:ext cx="6400800" cy="12077469"/>
          </a:xfrm>
          <a:prstGeom prst="rect">
            <a:avLst/>
          </a:prstGeom>
        </p:spPr>
      </p:pic>
      <p:pic>
        <p:nvPicPr>
          <p:cNvPr id="5" name="Picture 4" descr="imag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828800"/>
            <a:ext cx="6400800" cy="120761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777240"/>
            <a:ext cx="12801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A1A1A"/>
                </a:solidFill>
                <a:latin typeface="Georgia"/>
              </a:defRPr>
            </a:pPr>
            <a:r>
              <a:t>See all your lists in one place</a:t>
            </a:r>
          </a:p>
        </p:txBody>
      </p:sp>
      <p:pic>
        <p:nvPicPr>
          <p:cNvPr id="3" name="Picture 2" descr="image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828800"/>
            <a:ext cx="6400800" cy="12086844"/>
          </a:xfrm>
          <a:prstGeom prst="rect">
            <a:avLst/>
          </a:prstGeom>
        </p:spPr>
      </p:pic>
      <p:pic>
        <p:nvPicPr>
          <p:cNvPr id="4" name="Picture 3" descr="image 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828800"/>
            <a:ext cx="6400800" cy="120868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777240"/>
            <a:ext cx="12801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A1A1A"/>
                </a:solidFill>
                <a:latin typeface="Georgia"/>
              </a:defRPr>
            </a:pPr>
            <a:r>
              <a:t>Shop all your books at once</a:t>
            </a:r>
          </a:p>
        </p:txBody>
      </p:sp>
      <p:pic>
        <p:nvPicPr>
          <p:cNvPr id="3" name="Picture 2" descr="image 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4389120" cy="8273491"/>
          </a:xfrm>
          <a:prstGeom prst="rect">
            <a:avLst/>
          </a:prstGeom>
        </p:spPr>
      </p:pic>
      <p:pic>
        <p:nvPicPr>
          <p:cNvPr id="4" name="Picture 3" descr="image 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0" y="1828800"/>
            <a:ext cx="4389120" cy="8273491"/>
          </a:xfrm>
          <a:prstGeom prst="rect">
            <a:avLst/>
          </a:prstGeom>
        </p:spPr>
      </p:pic>
      <p:pic>
        <p:nvPicPr>
          <p:cNvPr id="5" name="Picture 4" descr="image 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60" y="1828800"/>
            <a:ext cx="4389120" cy="82734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777240"/>
            <a:ext cx="12801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A1A1A"/>
                </a:solidFill>
                <a:latin typeface="Georgia"/>
              </a:defRPr>
            </a:pPr>
            <a:r>
              <a:t>Your books. Your choice.</a:t>
            </a:r>
          </a:p>
        </p:txBody>
      </p:sp>
      <p:pic>
        <p:nvPicPr>
          <p:cNvPr id="3" name="Picture 2" descr="image 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4389120" cy="8288122"/>
          </a:xfrm>
          <a:prstGeom prst="rect">
            <a:avLst/>
          </a:prstGeom>
        </p:spPr>
      </p:pic>
      <p:pic>
        <p:nvPicPr>
          <p:cNvPr id="4" name="Picture 3" descr="image 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0" y="1828800"/>
            <a:ext cx="4389120" cy="8288122"/>
          </a:xfrm>
          <a:prstGeom prst="rect">
            <a:avLst/>
          </a:prstGeom>
        </p:spPr>
      </p:pic>
      <p:pic>
        <p:nvPicPr>
          <p:cNvPr id="5" name="Picture 4" descr="image 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60" y="1828800"/>
            <a:ext cx="4389120" cy="82734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OUTCOME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Impact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Launched April 22, 2025 for 9.2M linked monthly active users (41.7M total).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86% higher engagement for WTR shelved books vs. Wishlist books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Strong positive customer feedback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54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Featured in Fast Company and viral TikTok coverage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What users are saying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"This has been something I've wanted for years."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45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"I don't have to go back and forth to remember what I put on my TBR list!"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011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"No longer having to track my want to buy book list in both Amazon and Goodreads"</a:t>
            </a:r>
          </a:p>
        </p:txBody>
      </p:sp>
      <p:pic>
        <p:nvPicPr>
          <p:cNvPr id="6" name="Picture 5" descr="image 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4114800"/>
            <a:ext cx="5943600" cy="7384731"/>
          </a:xfrm>
          <a:prstGeom prst="rect">
            <a:avLst/>
          </a:prstGeom>
        </p:spPr>
      </p:pic>
      <p:pic>
        <p:nvPicPr>
          <p:cNvPr id="7" name="Picture 6" descr="tiktok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4114800"/>
            <a:ext cx="5943600" cy="1056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1F8E9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0"/>
            <a:ext cx="128016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1A1A1A"/>
                </a:solidFill>
                <a:latin typeface="Georgia"/>
              </a:defRPr>
            </a:pPr>
            <a:r>
              <a:t>Shop Goodreads on Amazon</a:t>
            </a:r>
          </a:p>
          <a:p>
            <a:pPr algn="ctr">
              <a:spcBef>
                <a:spcPts val="2000"/>
              </a:spcBef>
              <a:defRPr sz="2400">
                <a:solidFill>
                  <a:srgbClr val="646464"/>
                </a:solidFill>
                <a:latin typeface="Arial"/>
              </a:defRPr>
            </a:pPr>
            <a:r>
              <a:t>Helping customers buy their next read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LEARNINGS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What I learned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Design across two distinct platforms and brands while navigating complex cross-team dynamics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9659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Drive alignment on decisions and synthesize feedback from many stakeholders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3317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Design within existing information architecture that differed from both Goodreads and Kindle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26974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Thoughtfully merge two brands by respecting what makes each valuable to users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CE4EC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0"/>
            <a:ext cx="128016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1A1A1A"/>
                </a:solidFill>
                <a:latin typeface="Georgia"/>
              </a:defRPr>
            </a:pPr>
            <a:r>
              <a:t>Color Writing on Kindle</a:t>
            </a:r>
          </a:p>
          <a:p>
            <a:pPr algn="ctr">
              <a:spcBef>
                <a:spcPts val="2000"/>
              </a:spcBef>
              <a:defRPr sz="2400">
                <a:solidFill>
                  <a:srgbClr val="646464"/>
                </a:solidFill>
                <a:latin typeface="Arial"/>
              </a:defRPr>
            </a:pPr>
            <a:r>
              <a:t>Designing color writing and annotation for Kindle Scribe's debut e-ink color display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The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I owned the design for the color writing and annotation experience for Kindle Scribe's debut e-ink color display.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Role: UX Designer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Timeline: 7 months; Launched December 2025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54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Team: Kindle UX, PM, and engineering teams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OPPORTUNITY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Kindle's first color writing device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Kindle Color Scribe introduces color as a new medium for annotation, writing, and organization.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Define what color means on a device built around focus and simplicity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Enable richer ways to highlight, write, and structure ideas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54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Preserve the calm, immersive reading experience Kindle is known for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DESIGN CHALLENGE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How might we introduce powerful color writing tools while still preserving the flow of deep reading and writing?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DESIGN CHALLENGE #1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Adding color to annotations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The in-book contextual action bar (CAB) had to feel almost invisible—powerful when needed, effortless when not.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Challenge: Fitting more functionality into constrained, frequently used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Goal: Minimize cognitive load while preserving fast, one-tap access</a:t>
            </a:r>
          </a:p>
        </p:txBody>
      </p:sp>
      <p:pic>
        <p:nvPicPr>
          <p:cNvPr id="7" name="Picture 6" descr="image 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26743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777240"/>
            <a:ext cx="12801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A1A1A"/>
                </a:solidFill>
                <a:latin typeface="Georgia"/>
              </a:defRPr>
            </a:pPr>
            <a:r>
              <a:t>Iterating on the CAB</a:t>
            </a:r>
          </a:p>
        </p:txBody>
      </p:sp>
      <p:pic>
        <p:nvPicPr>
          <p:cNvPr id="3" name="Picture 2" descr="image 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11887200" cy="102527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Simplifying the menu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Removed explicit delete action—folded into 'None' option in color submenu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45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Kept highlight and underline as first-class actions (not nested)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011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Prioritized clarity for today's core use cases</a:t>
            </a:r>
          </a:p>
        </p:txBody>
      </p:sp>
      <p:pic>
        <p:nvPicPr>
          <p:cNvPr id="6" name="Picture 5" descr="image 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20883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Designing cross-surface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The CAB needed to flex across color and black-and-white devices with different technical constraints.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21031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Surface-appropriate designs preserving same mental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688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Adapting interaction patterns per device capabilities</a:t>
            </a:r>
          </a:p>
        </p:txBody>
      </p:sp>
      <p:pic>
        <p:nvPicPr>
          <p:cNvPr id="6" name="Picture 5" descr="image 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47820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Final annotation experience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Fast, flexible annotation without interrupting reading flow.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CSAT: 6.14/7 for color highlights and underlines in beta testing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Annotations not flagged as pain point during beta or launch</a:t>
            </a:r>
          </a:p>
        </p:txBody>
      </p:sp>
      <p:pic>
        <p:nvPicPr>
          <p:cNvPr id="7" name="Picture 6" descr="CAB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24097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The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I designed a highly-requested feature that brings users' Goodreads Want to Read shelf into Amazon Your Books, letting them browse, filter, and shop their WTR titles all in one place.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Role: Primary UX Designer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Timeline: 4 months; Launched April 2025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54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Team: Kindle and Goodreads product and engineering teams</a:t>
            </a:r>
          </a:p>
        </p:txBody>
      </p:sp>
      <p:pic>
        <p:nvPicPr>
          <p:cNvPr id="8" name="Picture 7" descr="thumbna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298468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DESIGN CHALLENGE #2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Color switching friction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User research and beta feedback consistently surfaced color switching as a pain point.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Color options nested in submenu requiring multiple taps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Most users only use 2-3 colors in a session</a:t>
            </a:r>
          </a:p>
        </p:txBody>
      </p:sp>
      <p:pic>
        <p:nvPicPr>
          <p:cNvPr id="7" name="Picture 6" descr="image 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38412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Exploring solutions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Color slots: Fastest switching, minimal cognitive load once learned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45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Pen presets: Bundled tool type + color, but added setup complexity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011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Floating palettes: Most discoverable, but covered writing space</a:t>
            </a:r>
          </a:p>
        </p:txBody>
      </p:sp>
      <p:pic>
        <p:nvPicPr>
          <p:cNvPr id="6" name="Picture 5" descr="image 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222170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Color slots solution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Aligned on color slots as the best balance of speed, simplicity, and feasibility.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Customer satisfaction: 6.10/7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Over 80% rated pen color controls as easy or very easy to 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54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Writing in color felt as fluid as black ink</a:t>
            </a:r>
          </a:p>
        </p:txBody>
      </p:sp>
      <p:pic>
        <p:nvPicPr>
          <p:cNvPr id="8" name="Picture 7" descr="color switching gif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420740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DESIGN CHALLENGE #3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Templates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Rather than designing from taste, I partnered with UX Research to anchor decisions in user input.</a:t>
            </a:r>
          </a:p>
        </p:txBody>
      </p:sp>
      <p:pic>
        <p:nvPicPr>
          <p:cNvPr id="5" name="Picture 4" descr="image 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431378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What users actually wanted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Users favored simple, versatile templates over decorative designs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45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Contrary to internal pressure, users preferred black-and-white templates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011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Customizability emerged as strongest unmet need</a:t>
            </a:r>
          </a:p>
        </p:txBody>
      </p:sp>
      <p:pic>
        <p:nvPicPr>
          <p:cNvPr id="6" name="Picture 5" descr="image 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4114800"/>
            <a:ext cx="5943600" cy="4373499"/>
          </a:xfrm>
          <a:prstGeom prst="rect">
            <a:avLst/>
          </a:prstGeom>
        </p:spPr>
      </p:pic>
      <p:pic>
        <p:nvPicPr>
          <p:cNvPr id="7" name="Picture 6" descr="image 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4114800"/>
            <a:ext cx="5943600" cy="37543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Making 30 templates manageable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As the library grew, discoverability became the next challenge.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21031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Solution: 'Recently used' row at top of picker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688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93% rating for creating notebooks with templates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83464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Users reported it as 'intuitive'</a:t>
            </a:r>
          </a:p>
        </p:txBody>
      </p:sp>
      <p:pic>
        <p:nvPicPr>
          <p:cNvPr id="7" name="Picture 6" descr="image 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295513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777240"/>
            <a:ext cx="12801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A1A1A"/>
                </a:solidFill>
                <a:latin typeface="Georgia"/>
              </a:defRPr>
            </a:pPr>
            <a:r>
              <a:t>Writing that feels like pen and paper</a:t>
            </a:r>
          </a:p>
        </p:txBody>
      </p:sp>
      <p:pic>
        <p:nvPicPr>
          <p:cNvPr id="4" name="Picture 3" descr="image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11887200" cy="11887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777240"/>
            <a:ext cx="12801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A1A1A"/>
                </a:solidFill>
                <a:latin typeface="Georgia"/>
              </a:defRPr>
            </a:pPr>
            <a:r>
              <a:t>Powerful annotation experience</a:t>
            </a:r>
          </a:p>
        </p:txBody>
      </p:sp>
      <p:pic>
        <p:nvPicPr>
          <p:cNvPr id="3" name="Picture 2" descr="image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11887200" cy="1378813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777240"/>
            <a:ext cx="12801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A1A1A"/>
                </a:solidFill>
                <a:latin typeface="Georgia"/>
              </a:defRPr>
            </a:pPr>
            <a:r>
              <a:t>Curated templates</a:t>
            </a:r>
          </a:p>
        </p:txBody>
      </p:sp>
      <p:pic>
        <p:nvPicPr>
          <p:cNvPr id="3" name="Picture 2" descr="image 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4389120" cy="5800954"/>
          </a:xfrm>
          <a:prstGeom prst="rect">
            <a:avLst/>
          </a:prstGeom>
        </p:spPr>
      </p:pic>
      <p:pic>
        <p:nvPicPr>
          <p:cNvPr id="4" name="Picture 3" descr="image 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0" y="1828800"/>
            <a:ext cx="4389120" cy="5947258"/>
          </a:xfrm>
          <a:prstGeom prst="rect">
            <a:avLst/>
          </a:prstGeom>
        </p:spPr>
      </p:pic>
      <p:pic>
        <p:nvPicPr>
          <p:cNvPr id="5" name="Picture 4" descr="image 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960" y="1828800"/>
            <a:ext cx="4389120" cy="575706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OUTCOME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Launch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Kindle Scribe Colorsoft launched December 10, 2025.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"Smooth writing feel. Easy to use." — Wired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"The software stays out of the way" —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54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"A feature I didn't know I wanted or needed." — Good Housekeeping</a:t>
            </a:r>
          </a:p>
        </p:txBody>
      </p:sp>
      <p:pic>
        <p:nvPicPr>
          <p:cNvPr id="8" name="Picture 7" descr="image 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A disconnected shopping experience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Readers use Goodreads to track books they want to read, but this information isn't easily accessible when they shop on Amazon.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Users struggle to find books already saved to their Want to Read shelf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41.7M linked Goodreads and Amazon customers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54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Opportunity to integrate Goodreads into Amazon for seamless shopping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LEARNINGS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What I learned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Define new interaction patterns while earning user trust on traditionally grayscale 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9659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Systems thinking across surfaces—when to unify vs. allow divergence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3317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Reduce cognitive load and preserve flow in high-speed interactions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26974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Treat technical constraints as design inputs—adapting solutions to remain intuitive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0"/>
            <a:ext cx="128016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1A1A1A"/>
                </a:solidFill>
                <a:latin typeface="Georgia"/>
              </a:defRPr>
            </a:pPr>
            <a:r>
              <a:t>Thank you!</a:t>
            </a:r>
          </a:p>
          <a:p>
            <a:pPr algn="ctr">
              <a:spcBef>
                <a:spcPts val="2000"/>
              </a:spcBef>
              <a:defRPr sz="2400">
                <a:solidFill>
                  <a:srgbClr val="646464"/>
                </a:solidFill>
                <a:latin typeface="Arial"/>
              </a:defRPr>
            </a:pPr>
            <a:r>
              <a:t>Elise Nguyen</a:t>
            </a:r>
            <a:br/>
            <a:r>
              <a:t>elisenguyen.com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11887200" cy="48848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DESIGN CHALLENGE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How might we reduce friction between tracking books on Goodreads and purchasing them on Amazon?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THE CHALLENGE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Balancing integration with trust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Data showed the separation between Goodreads and Amazon was intentional: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Only one-third of linked users maintain lists on both platforms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Just one-fifth of books overlap between platforms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54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Users see Goodreads as impartial discovery, Amazon as transactional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MISSION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Design Principles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DO: Convenience - Single source of truth for total reading life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9659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DO: Trust - Control visibility of books on both platforms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3317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DO: Transparency - Context for where/why they see Goodreads content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26974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DON'T: Friction - No context-switching between apps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306324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DON'T: Bias - No sponsored content in Goodreads recommendations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2801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646464"/>
                </a:solidFill>
                <a:latin typeface="Arial"/>
              </a:defRPr>
            </a:pPr>
            <a:r>
              <a:t>DESIGN DECISION #1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6868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A1A1A"/>
                </a:solidFill>
                <a:latin typeface="Georgia"/>
              </a:defRPr>
            </a:pPr>
            <a:r>
              <a:t>Information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00200"/>
            <a:ext cx="82296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>
                <a:solidFill>
                  <a:srgbClr val="646464"/>
                </a:solidFill>
                <a:latin typeface="Arial"/>
              </a:defRPr>
            </a:pPr>
            <a:r>
              <a:t>Where does Goodreads fit into Your Books?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4231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Option 1: Add Goodreads WTR as a filter and card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7889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Option 2: Add Goodreads as a secondary tab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15468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>
                <a:solidFill>
                  <a:srgbClr val="646464"/>
                </a:solidFill>
                <a:latin typeface="Arial"/>
              </a:defRPr>
            </a:pPr>
            <a:r>
              <a:t>→  Option 3: Add Goodreads as a primary tab</a:t>
            </a:r>
          </a:p>
        </p:txBody>
      </p:sp>
      <p:pic>
        <p:nvPicPr>
          <p:cNvPr id="8" name="Picture 7" descr="image 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828800"/>
            <a:ext cx="4572000" cy="3076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